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hyperlink" Target="https://youtu.be/DveUUp_Ei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C3F346-B5F1-454B-AD14-A6E13A9FD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消 費 者 保 護 宣 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F81D99B-D526-41AB-BB62-11CC529A4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9003915" cy="2423858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</a:rPr>
              <a:t>            </a:t>
            </a:r>
            <a:r>
              <a:rPr lang="zh-TW" altLang="en-US" sz="3200" dirty="0">
                <a:solidFill>
                  <a:srgbClr val="FF0000"/>
                </a:solidFill>
              </a:rPr>
              <a:t>網路購物退貨案例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chemeClr val="tx1"/>
              </a:solidFill>
            </a:endParaRPr>
          </a:p>
          <a:p>
            <a:pPr algn="ctr"/>
            <a:r>
              <a:rPr lang="zh-TW" altLang="en-US" sz="3200" dirty="0">
                <a:solidFill>
                  <a:schemeClr val="tx1"/>
                </a:solidFill>
              </a:rPr>
              <a:t>政風室主任王裕民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algn="ctr"/>
            <a:r>
              <a:rPr lang="en-US" altLang="zh-TW" sz="3200" dirty="0">
                <a:solidFill>
                  <a:schemeClr val="tx1"/>
                </a:solidFill>
              </a:rPr>
              <a:t>111</a:t>
            </a:r>
            <a:r>
              <a:rPr lang="zh-TW" altLang="en-US" sz="3200" dirty="0">
                <a:solidFill>
                  <a:schemeClr val="tx1"/>
                </a:solidFill>
              </a:rPr>
              <a:t>年</a:t>
            </a:r>
            <a:r>
              <a:rPr lang="en-US" altLang="zh-TW" sz="3200" dirty="0">
                <a:solidFill>
                  <a:schemeClr val="tx1"/>
                </a:solidFill>
              </a:rPr>
              <a:t>6</a:t>
            </a:r>
            <a:r>
              <a:rPr lang="zh-TW" altLang="en-US" sz="3200" dirty="0">
                <a:solidFill>
                  <a:schemeClr val="tx1"/>
                </a:solidFill>
              </a:rPr>
              <a:t>月</a:t>
            </a:r>
            <a:r>
              <a:rPr lang="en-US" altLang="zh-TW" sz="3200" dirty="0">
                <a:solidFill>
                  <a:schemeClr val="tx1"/>
                </a:solidFill>
              </a:rPr>
              <a:t>1</a:t>
            </a:r>
            <a:r>
              <a:rPr lang="zh-TW" altLang="en-US" sz="3200" dirty="0">
                <a:solidFill>
                  <a:schemeClr val="tx1"/>
                </a:solidFill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4273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631E01B-82CE-4837-896A-26DE051C920D}"/>
              </a:ext>
            </a:extLst>
          </p:cNvPr>
          <p:cNvSpPr/>
          <p:nvPr/>
        </p:nvSpPr>
        <p:spPr>
          <a:xfrm>
            <a:off x="1450109" y="2551836"/>
            <a:ext cx="76938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★ 案例 ★</a:t>
            </a:r>
          </a:p>
          <a:p>
            <a:r>
              <a:rPr lang="zh-TW" altLang="en-US" sz="3200" dirty="0"/>
              <a:t>大雄於</a:t>
            </a:r>
            <a:r>
              <a:rPr lang="en-US" altLang="zh-TW" sz="3200" dirty="0"/>
              <a:t>110</a:t>
            </a:r>
            <a:r>
              <a:rPr lang="zh-TW" altLang="en-US" sz="3200" dirty="0"/>
              <a:t>年</a:t>
            </a:r>
            <a:r>
              <a:rPr lang="en-US" altLang="zh-TW" sz="3200" dirty="0"/>
              <a:t>6</a:t>
            </a:r>
            <a:r>
              <a:rPr lang="zh-TW" altLang="en-US" sz="3200" dirty="0"/>
              <a:t>月</a:t>
            </a:r>
            <a:r>
              <a:rPr lang="en-US" altLang="zh-TW" sz="3200" dirty="0"/>
              <a:t>9</a:t>
            </a:r>
            <a:r>
              <a:rPr lang="zh-TW" altLang="en-US" sz="3200" dirty="0"/>
              <a:t>日在某網際網路的購物平台購買</a:t>
            </a:r>
            <a:r>
              <a:rPr lang="en-US" altLang="zh-TW" sz="3200" dirty="0"/>
              <a:t>1</a:t>
            </a:r>
            <a:r>
              <a:rPr lang="zh-TW" altLang="en-US" sz="3200" dirty="0"/>
              <a:t>件衣服約新臺幣</a:t>
            </a:r>
            <a:r>
              <a:rPr lang="en-US" altLang="zh-TW" sz="3200" dirty="0"/>
              <a:t>1,000</a:t>
            </a:r>
            <a:r>
              <a:rPr lang="zh-TW" altLang="en-US" sz="3200" dirty="0"/>
              <a:t>元，採貨到付款方式。同年</a:t>
            </a:r>
            <a:r>
              <a:rPr lang="en-US" altLang="zh-TW" sz="3200" dirty="0"/>
              <a:t>6</a:t>
            </a:r>
            <a:r>
              <a:rPr lang="zh-TW" altLang="en-US" sz="3200" dirty="0"/>
              <a:t>月</a:t>
            </a:r>
            <a:r>
              <a:rPr lang="en-US" altLang="zh-TW" sz="3200" dirty="0"/>
              <a:t>10</a:t>
            </a:r>
            <a:r>
              <a:rPr lang="zh-TW" altLang="en-US" sz="3200" dirty="0"/>
              <a:t>日賣家出貨，同年</a:t>
            </a:r>
            <a:r>
              <a:rPr lang="en-US" altLang="zh-TW" sz="3200" dirty="0"/>
              <a:t>6</a:t>
            </a:r>
            <a:r>
              <a:rPr lang="zh-TW" altLang="en-US" sz="3200" dirty="0"/>
              <a:t>月</a:t>
            </a:r>
            <a:r>
              <a:rPr lang="en-US" altLang="zh-TW" sz="3200" dirty="0"/>
              <a:t>13</a:t>
            </a:r>
            <a:r>
              <a:rPr lang="zh-TW" altLang="en-US" sz="3200" dirty="0"/>
              <a:t>日物流公司宅配貨品送達，並經大雄簽收。但大雄取貨後即發現衣服外觀有明顯瑕疵，大雄最遲要在何時退貨及行使解約權利</a:t>
            </a:r>
            <a:r>
              <a:rPr lang="en-US" altLang="zh-TW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924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4F3951-78CC-4EC6-8882-72FEADF2EB79}"/>
              </a:ext>
            </a:extLst>
          </p:cNvPr>
          <p:cNvSpPr/>
          <p:nvPr/>
        </p:nvSpPr>
        <p:spPr>
          <a:xfrm>
            <a:off x="1191491" y="83127"/>
            <a:ext cx="8340436" cy="654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/>
              <a:t>法令解析</a:t>
            </a:r>
          </a:p>
          <a:p>
            <a:r>
              <a:rPr lang="zh-TW" altLang="en-US" sz="3200" dirty="0"/>
              <a:t>★</a:t>
            </a:r>
            <a:r>
              <a:rPr lang="zh-TW" altLang="en-US" sz="3200" dirty="0">
                <a:solidFill>
                  <a:srgbClr val="92D050"/>
                </a:solidFill>
              </a:rPr>
              <a:t>消費者保護法第</a:t>
            </a:r>
            <a:r>
              <a:rPr lang="en-US" altLang="zh-TW" sz="3200" dirty="0">
                <a:solidFill>
                  <a:srgbClr val="92D050"/>
                </a:solidFill>
              </a:rPr>
              <a:t>19</a:t>
            </a:r>
            <a:r>
              <a:rPr lang="zh-TW" altLang="en-US" sz="3200" dirty="0">
                <a:solidFill>
                  <a:srgbClr val="92D050"/>
                </a:solidFill>
              </a:rPr>
              <a:t>條第</a:t>
            </a:r>
            <a:r>
              <a:rPr lang="en-US" altLang="zh-TW" sz="3200" dirty="0">
                <a:solidFill>
                  <a:srgbClr val="92D050"/>
                </a:solidFill>
              </a:rPr>
              <a:t>1</a:t>
            </a:r>
            <a:r>
              <a:rPr lang="zh-TW" altLang="en-US" sz="3200" dirty="0">
                <a:solidFill>
                  <a:srgbClr val="92D050"/>
                </a:solidFill>
              </a:rPr>
              <a:t>項</a:t>
            </a:r>
            <a:r>
              <a:rPr lang="zh-TW" altLang="en-US" sz="3200" dirty="0"/>
              <a:t>規定，</a:t>
            </a:r>
            <a:r>
              <a:rPr lang="zh-TW" altLang="en-US" sz="3200" dirty="0">
                <a:solidFill>
                  <a:srgbClr val="FF0000"/>
                </a:solidFill>
              </a:rPr>
              <a:t>網路購物</a:t>
            </a:r>
            <a:r>
              <a:rPr lang="zh-TW" altLang="en-US" sz="3200" dirty="0"/>
              <a:t>屬於消保法第</a:t>
            </a:r>
            <a:r>
              <a:rPr lang="en-US" altLang="zh-TW" sz="3200" dirty="0"/>
              <a:t>2</a:t>
            </a:r>
            <a:r>
              <a:rPr lang="zh-TW" altLang="en-US" sz="3200" dirty="0"/>
              <a:t>條第</a:t>
            </a:r>
            <a:r>
              <a:rPr lang="en-US" altLang="zh-TW" sz="3200" dirty="0"/>
              <a:t>10</a:t>
            </a:r>
            <a:r>
              <a:rPr lang="zh-TW" altLang="en-US" sz="3200" dirty="0"/>
              <a:t>款所稱</a:t>
            </a:r>
            <a:r>
              <a:rPr lang="zh-TW" altLang="en-US" sz="3200" dirty="0">
                <a:solidFill>
                  <a:srgbClr val="FF0000"/>
                </a:solidFill>
              </a:rPr>
              <a:t>「通訊交易」</a:t>
            </a:r>
            <a:r>
              <a:rPr lang="zh-TW" altLang="en-US" sz="3200" dirty="0"/>
              <a:t>，原則上賦予消費者享有「</a:t>
            </a:r>
            <a:r>
              <a:rPr lang="en-US" altLang="zh-TW" sz="3200" dirty="0"/>
              <a:t>7</a:t>
            </a:r>
            <a:r>
              <a:rPr lang="zh-TW" altLang="en-US" sz="3200" dirty="0"/>
              <a:t>日解除權」，亦即俗稱</a:t>
            </a:r>
            <a:r>
              <a:rPr lang="zh-TW" altLang="en-US" sz="3200" dirty="0">
                <a:solidFill>
                  <a:srgbClr val="FF0000"/>
                </a:solidFill>
              </a:rPr>
              <a:t>「</a:t>
            </a:r>
            <a:r>
              <a:rPr lang="en-US" altLang="zh-TW" sz="3200" dirty="0">
                <a:solidFill>
                  <a:srgbClr val="FF0000"/>
                </a:solidFill>
              </a:rPr>
              <a:t>7</a:t>
            </a:r>
            <a:r>
              <a:rPr lang="zh-TW" altLang="en-US" sz="3200" dirty="0">
                <a:solidFill>
                  <a:srgbClr val="FF0000"/>
                </a:solidFill>
              </a:rPr>
              <a:t>天鑑賞期」</a:t>
            </a:r>
            <a:r>
              <a:rPr lang="zh-TW" altLang="en-US" sz="3200" dirty="0"/>
              <a:t>。</a:t>
            </a:r>
          </a:p>
          <a:p>
            <a:r>
              <a:rPr lang="zh-TW" altLang="en-US" sz="3200" dirty="0"/>
              <a:t>★第</a:t>
            </a:r>
            <a:r>
              <a:rPr lang="en-US" altLang="zh-TW" sz="3200" dirty="0"/>
              <a:t>19</a:t>
            </a:r>
            <a:r>
              <a:rPr lang="zh-TW" altLang="en-US" sz="3200" dirty="0"/>
              <a:t>條第</a:t>
            </a:r>
            <a:r>
              <a:rPr lang="en-US" altLang="zh-TW" sz="3200" dirty="0"/>
              <a:t>1</a:t>
            </a:r>
            <a:r>
              <a:rPr lang="zh-TW" altLang="en-US" sz="3200" dirty="0"/>
              <a:t>項規定，係以退回商品或書面通知方式解除契約，實務上常見民眾以</a:t>
            </a:r>
            <a:r>
              <a:rPr lang="zh-TW" altLang="en-US" sz="3200" dirty="0">
                <a:solidFill>
                  <a:srgbClr val="FF0000"/>
                </a:solidFill>
              </a:rPr>
              <a:t>寄發存證信函向企業經營者行使解除權。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/>
              <a:t>★第</a:t>
            </a:r>
            <a:r>
              <a:rPr lang="en-US" altLang="zh-TW" sz="3200" dirty="0"/>
              <a:t>19</a:t>
            </a:r>
            <a:r>
              <a:rPr lang="zh-TW" altLang="en-US" sz="3200" dirty="0"/>
              <a:t>條之</a:t>
            </a:r>
            <a:r>
              <a:rPr lang="en-US" altLang="zh-TW" sz="3200" dirty="0"/>
              <a:t>2</a:t>
            </a:r>
            <a:r>
              <a:rPr lang="zh-TW" altLang="en-US" sz="3200" dirty="0"/>
              <a:t>第</a:t>
            </a:r>
            <a:r>
              <a:rPr lang="en-US" altLang="zh-TW" sz="3200" dirty="0"/>
              <a:t>1</a:t>
            </a:r>
            <a:r>
              <a:rPr lang="zh-TW" altLang="en-US" sz="3200" dirty="0"/>
              <a:t>項規定，應在賣家取回商品、收到消費者退回商品或解除服務契約通知之次日起</a:t>
            </a:r>
            <a:r>
              <a:rPr lang="en-US" altLang="zh-TW" sz="3200" dirty="0"/>
              <a:t>15</a:t>
            </a:r>
            <a:r>
              <a:rPr lang="zh-TW" altLang="en-US" sz="3200" dirty="0"/>
              <a:t>日內完成。有關退款之方式，原則上應依民法第</a:t>
            </a:r>
            <a:r>
              <a:rPr lang="en-US" altLang="zh-TW" sz="3200" dirty="0"/>
              <a:t>259</a:t>
            </a:r>
            <a:r>
              <a:rPr lang="zh-TW" altLang="en-US" sz="3200" dirty="0"/>
              <a:t>條回復原狀之規定處理，即賣家應退還消費者當初所支付之對價</a:t>
            </a:r>
            <a:r>
              <a:rPr lang="en-US" altLang="zh-TW" sz="3200" dirty="0"/>
              <a:t>1000</a:t>
            </a:r>
            <a:r>
              <a:rPr lang="zh-TW" altLang="en-US" sz="3200" dirty="0"/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91731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6164BEE-8BB9-4108-9972-65EA7A8CD200}"/>
              </a:ext>
            </a:extLst>
          </p:cNvPr>
          <p:cNvSpPr/>
          <p:nvPr/>
        </p:nvSpPr>
        <p:spPr>
          <a:xfrm>
            <a:off x="1791855" y="277091"/>
            <a:ext cx="72874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消費者保護法第</a:t>
            </a:r>
            <a:r>
              <a:rPr lang="en-US" altLang="zh-TW" sz="3200" dirty="0"/>
              <a:t>19</a:t>
            </a:r>
            <a:r>
              <a:rPr lang="zh-TW" altLang="en-US" sz="3200" dirty="0"/>
              <a:t>條第</a:t>
            </a:r>
            <a:r>
              <a:rPr lang="en-US" altLang="zh-TW" sz="3200" dirty="0"/>
              <a:t>1</a:t>
            </a:r>
            <a:r>
              <a:rPr lang="zh-TW" altLang="en-US" sz="3200" dirty="0"/>
              <a:t>項及第</a:t>
            </a:r>
            <a:r>
              <a:rPr lang="en-US" altLang="zh-TW" sz="3200" dirty="0"/>
              <a:t>2</a:t>
            </a:r>
            <a:r>
              <a:rPr lang="zh-TW" altLang="en-US" sz="3200" dirty="0"/>
              <a:t>項規定：「通訊交易或訪問交易之消費者，得於收受商品或接受服務後</a:t>
            </a:r>
            <a:r>
              <a:rPr lang="en-US" altLang="zh-TW" sz="3200" dirty="0"/>
              <a:t>7</a:t>
            </a:r>
            <a:r>
              <a:rPr lang="zh-TW" altLang="en-US" sz="3200" dirty="0"/>
              <a:t>日內，以退回商品或書面通知方式解除契約，無須說明理由及負擔任何費用或對價。</a:t>
            </a:r>
            <a:r>
              <a:rPr lang="zh-TW" altLang="en-US" sz="3200" dirty="0">
                <a:solidFill>
                  <a:srgbClr val="FF0000"/>
                </a:solidFill>
              </a:rPr>
              <a:t>但通訊交易有合理例外情事者，不在此限</a:t>
            </a:r>
            <a:r>
              <a:rPr lang="zh-TW" altLang="en-US" sz="3200" dirty="0"/>
              <a:t>。前項但書合理例外情事，由行政院定之」。</a:t>
            </a:r>
          </a:p>
        </p:txBody>
      </p:sp>
    </p:spTree>
    <p:extLst>
      <p:ext uri="{BB962C8B-B14F-4D97-AF65-F5344CB8AC3E}">
        <p14:creationId xmlns:p14="http://schemas.microsoft.com/office/powerpoint/2010/main" val="234067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3438589-CE6F-461D-B823-4EB8781E4C09}"/>
              </a:ext>
            </a:extLst>
          </p:cNvPr>
          <p:cNvSpPr/>
          <p:nvPr/>
        </p:nvSpPr>
        <p:spPr>
          <a:xfrm>
            <a:off x="1154545" y="729673"/>
            <a:ext cx="84050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2D050"/>
                </a:solidFill>
              </a:rPr>
              <a:t>「通訊交易解除權合理例外情事適用準則」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</a:rPr>
              <a:t>排除</a:t>
            </a:r>
            <a:r>
              <a:rPr lang="en-US" altLang="zh-TW" sz="3200" dirty="0">
                <a:solidFill>
                  <a:srgbClr val="FF0000"/>
                </a:solidFill>
              </a:rPr>
              <a:t>7</a:t>
            </a:r>
            <a:r>
              <a:rPr lang="zh-TW" altLang="en-US" sz="3200" dirty="0">
                <a:solidFill>
                  <a:srgbClr val="FF0000"/>
                </a:solidFill>
              </a:rPr>
              <a:t>日解除權之合理例外情事</a:t>
            </a:r>
            <a:r>
              <a:rPr lang="zh-TW" altLang="en-US" sz="3200" dirty="0"/>
              <a:t>：</a:t>
            </a:r>
          </a:p>
          <a:p>
            <a:r>
              <a:rPr lang="en-US" altLang="zh-TW" sz="3200" dirty="0"/>
              <a:t>1</a:t>
            </a:r>
            <a:r>
              <a:rPr lang="zh-TW" altLang="en-US" sz="3200" dirty="0"/>
              <a:t>、易於腐敗、保存期限較短或解約時即將逾期。</a:t>
            </a:r>
          </a:p>
          <a:p>
            <a:r>
              <a:rPr lang="en-US" altLang="zh-TW" sz="3200" dirty="0"/>
              <a:t>2</a:t>
            </a:r>
            <a:r>
              <a:rPr lang="zh-TW" altLang="en-US" sz="3200" dirty="0"/>
              <a:t>、依消費者要求所為之客製化給付。</a:t>
            </a:r>
          </a:p>
          <a:p>
            <a:r>
              <a:rPr lang="en-US" altLang="zh-TW" sz="3200" dirty="0"/>
              <a:t>3</a:t>
            </a:r>
            <a:r>
              <a:rPr lang="zh-TW" altLang="en-US" sz="3200" dirty="0"/>
              <a:t>、報紙、期刊或雜誌。</a:t>
            </a:r>
          </a:p>
          <a:p>
            <a:r>
              <a:rPr lang="en-US" altLang="zh-TW" sz="3200" dirty="0"/>
              <a:t>4</a:t>
            </a:r>
            <a:r>
              <a:rPr lang="zh-TW" altLang="en-US" sz="3200" dirty="0"/>
              <a:t>、經消費者拆封之影音商品或電腦軟體。</a:t>
            </a:r>
          </a:p>
          <a:p>
            <a:r>
              <a:rPr lang="en-US" altLang="zh-TW" sz="3200" dirty="0"/>
              <a:t>5</a:t>
            </a:r>
            <a:r>
              <a:rPr lang="zh-TW" altLang="en-US" sz="3200" dirty="0"/>
              <a:t>、非以有形媒介提供之數位內容或一經提供即為完成之線上服務，經消費者事先同意始提供。</a:t>
            </a:r>
          </a:p>
          <a:p>
            <a:r>
              <a:rPr lang="en-US" altLang="zh-TW" sz="3200" dirty="0"/>
              <a:t>6</a:t>
            </a:r>
            <a:r>
              <a:rPr lang="zh-TW" altLang="en-US" sz="3200" dirty="0"/>
              <a:t>、已拆封之個人衛生用品。</a:t>
            </a:r>
          </a:p>
          <a:p>
            <a:r>
              <a:rPr lang="en-US" altLang="zh-TW" sz="3200" dirty="0"/>
              <a:t>7</a:t>
            </a:r>
            <a:r>
              <a:rPr lang="zh-TW" altLang="en-US" sz="3200" dirty="0"/>
              <a:t>、國際航空客運服務。</a:t>
            </a:r>
          </a:p>
        </p:txBody>
      </p:sp>
    </p:spTree>
    <p:extLst>
      <p:ext uri="{BB962C8B-B14F-4D97-AF65-F5344CB8AC3E}">
        <p14:creationId xmlns:p14="http://schemas.microsoft.com/office/powerpoint/2010/main" val="45960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99A009DF-30E7-15EB-9B9B-24046DC3CB11}"/>
              </a:ext>
            </a:extLst>
          </p:cNvPr>
          <p:cNvGrpSpPr/>
          <p:nvPr/>
        </p:nvGrpSpPr>
        <p:grpSpPr>
          <a:xfrm>
            <a:off x="-451112" y="145024"/>
            <a:ext cx="6547112" cy="1094964"/>
            <a:chOff x="937905" y="771677"/>
            <a:chExt cx="6547112" cy="1094964"/>
          </a:xfrm>
        </p:grpSpPr>
        <p:sp>
          <p:nvSpPr>
            <p:cNvPr id="3" name="標題 1">
              <a:extLst>
                <a:ext uri="{FF2B5EF4-FFF2-40B4-BE49-F238E27FC236}">
                  <a16:creationId xmlns:a16="http://schemas.microsoft.com/office/drawing/2014/main" id="{D6F84FA1-3AC9-37EC-256B-A01AAD0A4A63}"/>
                </a:ext>
              </a:extLst>
            </p:cNvPr>
            <p:cNvSpPr txBox="1">
              <a:spLocks/>
            </p:cNvSpPr>
            <p:nvPr/>
          </p:nvSpPr>
          <p:spPr>
            <a:xfrm>
              <a:off x="937905" y="771677"/>
              <a:ext cx="6547112" cy="652174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zh-TW" altLang="en-US" dirty="0"/>
                <a:t>消 費 者 保 護 宣 導</a:t>
              </a:r>
            </a:p>
          </p:txBody>
        </p:sp>
        <p:sp>
          <p:nvSpPr>
            <p:cNvPr id="4" name="副標題 2">
              <a:extLst>
                <a:ext uri="{FF2B5EF4-FFF2-40B4-BE49-F238E27FC236}">
                  <a16:creationId xmlns:a16="http://schemas.microsoft.com/office/drawing/2014/main" id="{63A73011-447C-BE6D-3A18-42EB059C07B6}"/>
                </a:ext>
              </a:extLst>
            </p:cNvPr>
            <p:cNvSpPr txBox="1">
              <a:spLocks/>
            </p:cNvSpPr>
            <p:nvPr/>
          </p:nvSpPr>
          <p:spPr>
            <a:xfrm>
              <a:off x="1886272" y="1423851"/>
              <a:ext cx="4980435" cy="4427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solidFill>
                    <a:srgbClr val="FF0000"/>
                  </a:solidFill>
                </a:rPr>
                <a:t>網路購物退貨案例影片</a:t>
              </a:r>
              <a:r>
                <a:rPr lang="en-US" altLang="zh-TW" sz="2400" dirty="0">
                  <a:solidFill>
                    <a:srgbClr val="FF0000"/>
                  </a:solidFill>
                </a:rPr>
                <a:t>(1:38)</a:t>
              </a:r>
            </a:p>
            <a:p>
              <a:pPr marL="0" indent="0" algn="ctr">
                <a:buNone/>
              </a:pPr>
              <a:r>
                <a:rPr lang="en-US" altLang="zh-TW" sz="2400" dirty="0">
                  <a:solidFill>
                    <a:schemeClr val="tx1"/>
                  </a:solidFill>
                  <a:hlinkClick r:id="rId4"/>
                </a:rPr>
                <a:t>https://youtu.be/DveUUp_Eitw</a:t>
              </a:r>
              <a:endParaRPr lang="en-US" altLang="zh-TW" sz="2400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消費者保護宣導影片">
            <a:hlinkClick r:id="" action="ppaction://media"/>
            <a:extLst>
              <a:ext uri="{FF2B5EF4-FFF2-40B4-BE49-F238E27FC236}">
                <a16:creationId xmlns:a16="http://schemas.microsoft.com/office/drawing/2014/main" id="{049E384B-5A28-6893-A83F-D66C73ABC7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805" y="1892162"/>
            <a:ext cx="8444917" cy="47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484</Words>
  <Application>Microsoft Office PowerPoint</Application>
  <PresentationFormat>寬螢幕</PresentationFormat>
  <Paragraphs>23</Paragraphs>
  <Slides>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標楷體</vt:lpstr>
      <vt:lpstr>Arial</vt:lpstr>
      <vt:lpstr>Trebuchet MS</vt:lpstr>
      <vt:lpstr>Wingdings 3</vt:lpstr>
      <vt:lpstr>多面向</vt:lpstr>
      <vt:lpstr>消 費 者 保 護 宣 導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 費 者 保 護 宣 導</dc:title>
  <dc:creator>user</dc:creator>
  <cp:lastModifiedBy>acer</cp:lastModifiedBy>
  <cp:revision>9</cp:revision>
  <dcterms:created xsi:type="dcterms:W3CDTF">2022-05-05T01:25:25Z</dcterms:created>
  <dcterms:modified xsi:type="dcterms:W3CDTF">2022-06-01T02:25:14Z</dcterms:modified>
</cp:coreProperties>
</file>